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slide" Target="slides/slide41.xml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7aa6ffca7_2_7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7aa6ffca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620426fb5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620426fb5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620426fb5_4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0620426fb5_4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620426fb5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620426fb5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620426fb5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620426fb5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620426fb5_4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0620426fb5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620426fb5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0620426fb5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620426fb5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620426fb5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620426fb5_4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620426fb5_4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620426fb5_4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0620426fb5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620426fb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0620426fb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790472bb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790472bb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620426fb5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620426fb5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620426fb5_6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620426fb5_6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620426fb5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620426fb5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620426fb5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620426fb5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0620426fb5_4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620426fb5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5fb6a97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5fb6a97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5fb6a97a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5fb6a97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5fb6a97a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5fb6a97a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5fb6a97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5fb6a97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05fb6a97a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05fb6a97a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620426fb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620426fb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5fb6a97a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5fb6a97a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05fb6a97a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05fb6a97a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05fb6a97a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05fb6a97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5fb6a97a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5fb6a97a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05fb6a97a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5fb6a97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05fb6a97a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05fb6a97a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5fb6a97a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05fb6a97a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5fb6a97a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05fb6a97a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5fb6a97a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5fb6a97a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05fb6a97a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05fb6a97a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620426fb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620426fb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620426fb5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620426fb5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5fb6a97a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05fb6a97a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620426fb5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620426fb5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620426fb5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620426fb5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620426fb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620426fb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0620426fb5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0620426fb5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620426fb5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0620426fb5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252528" y="1305759"/>
            <a:ext cx="56439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246526" y="1920619"/>
            <a:ext cx="5649900" cy="2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rgbClr val="E4610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TR"/>
              <a:buChar char="&gt;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100"/>
              <a:buFont typeface="NTR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204064" y="738115"/>
            <a:ext cx="2705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E4610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600"/>
              <a:buFont typeface="NTR"/>
              <a:buChar char="&gt;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300"/>
              </a:spcBef>
              <a:spcAft>
                <a:spcPts val="0"/>
              </a:spcAft>
              <a:buClr>
                <a:srgbClr val="D95E00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200"/>
              <a:buFont typeface="NTR"/>
              <a:buChar char="&gt;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1000"/>
              <a:buFont typeface="Noto Sans Symbols"/>
              <a:buChar char="▪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D95E00"/>
              </a:buClr>
              <a:buSzPts val="900"/>
              <a:buFont typeface="NTR"/>
              <a:buChar char="&gt;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665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6"/>
          <p:cNvSpPr/>
          <p:nvPr/>
        </p:nvSpPr>
        <p:spPr>
          <a:xfrm>
            <a:off x="-1035666" y="-543911"/>
            <a:ext cx="4406100" cy="44061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912742" y="789989"/>
            <a:ext cx="4406100" cy="44061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C68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912743" y="789989"/>
            <a:ext cx="2457451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0" y="4149566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1719" y="109426"/>
            <a:ext cx="451434" cy="17245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957821" y="895412"/>
            <a:ext cx="7075500" cy="20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4837835" y="3258512"/>
            <a:ext cx="285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1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3" type="body"/>
          </p:nvPr>
        </p:nvSpPr>
        <p:spPr>
          <a:xfrm>
            <a:off x="4837835" y="3634934"/>
            <a:ext cx="28503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-Page Content">
  <p:cSld name="Full-Page Conte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204064" y="647571"/>
            <a:ext cx="86925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4692650" y="647769"/>
            <a:ext cx="42036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204064" y="647571"/>
            <a:ext cx="4209300" cy="3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198438" y="1405005"/>
            <a:ext cx="26034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3000376" y="647769"/>
            <a:ext cx="5895900" cy="3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1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198438" y="647007"/>
            <a:ext cx="26034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ransi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204064" y="2990849"/>
            <a:ext cx="869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 End Slide">
  <p:cSld name="Section Header or End Sli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0" y="0"/>
            <a:ext cx="9141600" cy="5143500"/>
          </a:xfrm>
          <a:prstGeom prst="rect">
            <a:avLst/>
          </a:prstGeom>
          <a:solidFill>
            <a:srgbClr val="E4610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" name="Google Shape;85;p21"/>
          <p:cNvCxnSpPr/>
          <p:nvPr/>
        </p:nvCxnSpPr>
        <p:spPr>
          <a:xfrm>
            <a:off x="204064" y="384818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21"/>
          <p:cNvCxnSpPr/>
          <p:nvPr/>
        </p:nvCxnSpPr>
        <p:spPr>
          <a:xfrm>
            <a:off x="2532476" y="384818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0" y="4133851"/>
            <a:ext cx="91440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  <a:defRPr b="0" i="1" sz="3200" u="none" cap="none" strike="noStrike">
                <a:solidFill>
                  <a:srgbClr val="FF0000"/>
                </a:solidFill>
                <a:latin typeface="MS Gothic"/>
                <a:ea typeface="MS Gothic"/>
                <a:cs typeface="MS Gothic"/>
                <a:sym typeface="MS Gothic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825" y="149031"/>
            <a:ext cx="417143" cy="16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type="title"/>
          </p:nvPr>
        </p:nvSpPr>
        <p:spPr>
          <a:xfrm>
            <a:off x="204064" y="3192017"/>
            <a:ext cx="86925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Google Shape;91;p2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2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○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■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22"/>
          <p:cNvSpPr txBox="1"/>
          <p:nvPr/>
        </p:nvSpPr>
        <p:spPr>
          <a:xfrm>
            <a:off x="425200" y="0"/>
            <a:ext cx="66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RIT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620" y="193157"/>
            <a:ext cx="9309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|  </a:t>
            </a: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">
            <a:alphaModFix/>
          </a:blip>
          <a:srcRect b="42366" l="0" r="0" t="41449"/>
          <a:stretch/>
        </p:blipFill>
        <p:spPr>
          <a:xfrm>
            <a:off x="192625" y="106662"/>
            <a:ext cx="1536636" cy="24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3"/>
          <p:cNvCxnSpPr/>
          <p:nvPr/>
        </p:nvCxnSpPr>
        <p:spPr>
          <a:xfrm>
            <a:off x="204064" y="384371"/>
            <a:ext cx="20061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2532476" y="384371"/>
            <a:ext cx="63642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Relationship Id="rId5" Type="http://schemas.openxmlformats.org/officeDocument/2006/relationships/image" Target="../media/image34.png"/><Relationship Id="rId6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Relationship Id="rId5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182500" y="1682351"/>
            <a:ext cx="8692500" cy="692700"/>
          </a:xfrm>
          <a:prstGeom prst="rect">
            <a:avLst/>
          </a:prstGeom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The Visual Display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of Quantitative Information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3647650" y="2965175"/>
            <a:ext cx="176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Edward R. Tufte</a:t>
            </a:r>
            <a:endParaRPr sz="1600"/>
          </a:p>
        </p:txBody>
      </p:sp>
      <p:sp>
        <p:nvSpPr>
          <p:cNvPr id="107" name="Google Shape;107;p24"/>
          <p:cNvSpPr txBox="1"/>
          <p:nvPr/>
        </p:nvSpPr>
        <p:spPr>
          <a:xfrm>
            <a:off x="1559850" y="3555275"/>
            <a:ext cx="60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Presented By: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Ali Khalid &amp; Cydnelle Alemao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Deaths from cholera in 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central London for September 1854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Dots - Deaths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Cross - Water pumps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73" name="Google Shape;173;p33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Maps</a:t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763" y="599313"/>
            <a:ext cx="4848225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Exports of French Wine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(1864)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Displays direction and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quantity</a:t>
            </a:r>
            <a:endParaRPr b="0" sz="1900"/>
          </a:p>
        </p:txBody>
      </p:sp>
      <p:sp>
        <p:nvSpPr>
          <p:cNvPr id="180" name="Google Shape;180;p34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Maps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929" y="1241150"/>
            <a:ext cx="5830996" cy="36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New York City weather</a:t>
            </a:r>
            <a:endParaRPr b="0" sz="1900"/>
          </a:p>
        </p:txBody>
      </p:sp>
      <p:sp>
        <p:nvSpPr>
          <p:cNvPr id="187" name="Google Shape;187;p35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400" y="1673200"/>
            <a:ext cx="7131200" cy="34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Schedule of trains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from Paris to Lyon</a:t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Time and distance</a:t>
            </a:r>
            <a:endParaRPr b="0" sz="1900"/>
          </a:p>
        </p:txBody>
      </p:sp>
      <p:sp>
        <p:nvSpPr>
          <p:cNvPr id="194" name="Google Shape;194;p36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</a:t>
            </a:r>
            <a:endParaRPr/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250" y="1382575"/>
            <a:ext cx="6293826" cy="35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900"/>
              <a:t>Napoleon's army in Russia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01" name="Google Shape;201;p37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- Time Narrative</a:t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825" y="1666600"/>
            <a:ext cx="6821575" cy="33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The life cycle of the Japanese beetle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Location relative to ground surface, and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Time are represented</a:t>
            </a:r>
            <a:endParaRPr b="0" sz="1900"/>
          </a:p>
        </p:txBody>
      </p:sp>
      <p:sp>
        <p:nvSpPr>
          <p:cNvPr id="208" name="Google Shape;208;p38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- Time Narrative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800" y="2074875"/>
            <a:ext cx="5816625" cy="29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It links at least two variables 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Encourages the viewer to assess the 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possible causal relationship between 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the plotted variables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15" name="Google Shape;215;p39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Graphics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232" y="718850"/>
            <a:ext cx="3425344" cy="4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idx="1" type="body"/>
          </p:nvPr>
        </p:nvSpPr>
        <p:spPr>
          <a:xfrm>
            <a:off x="204075" y="1241150"/>
            <a:ext cx="5242200" cy="366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Principles of Graphical Integrity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2900" lvl="0" marL="457200" rtl="0" algn="just">
              <a:spcBef>
                <a:spcPts val="500"/>
              </a:spcBef>
              <a:spcAft>
                <a:spcPts val="0"/>
              </a:spcAft>
              <a:buSzPts val="1800"/>
              <a:buAutoNum type="arabicPeriod"/>
            </a:pPr>
            <a:r>
              <a:rPr b="0" lang="en" sz="1800"/>
              <a:t>The representation of numbers, as physically measured on the surface of the graphic itself, should be directly proportional to the numerical quantities represented.</a:t>
            </a:r>
            <a:endParaRPr b="0" sz="1800"/>
          </a:p>
          <a:p>
            <a:pPr indent="0" lvl="0" marL="457200" rtl="0" algn="just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9250" lvl="0" marL="457200" rtl="0" algn="just">
              <a:spcBef>
                <a:spcPts val="500"/>
              </a:spcBef>
              <a:spcAft>
                <a:spcPts val="0"/>
              </a:spcAft>
              <a:buSzPts val="1900"/>
              <a:buAutoNum type="arabicPeriod"/>
            </a:pPr>
            <a:r>
              <a:rPr b="0" lang="en" sz="1800"/>
              <a:t>Clear, detailed, and thorough labeling should be used to defeat graphical distortion and ambiguity. Write out explanations of the data on the graphic itself. Label important events in the data</a:t>
            </a:r>
            <a:r>
              <a:rPr b="0" lang="en" sz="1900"/>
              <a:t>.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22" name="Google Shape;222;p40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Integrity</a:t>
            </a: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4925" y="1376950"/>
            <a:ext cx="3274250" cy="36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idx="1" type="body"/>
          </p:nvPr>
        </p:nvSpPr>
        <p:spPr>
          <a:xfrm>
            <a:off x="283925" y="1725750"/>
            <a:ext cx="3052800" cy="763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Horizontal lines represent the Magnitude of change</a:t>
            </a:r>
            <a:endParaRPr b="0" sz="1900"/>
          </a:p>
        </p:txBody>
      </p:sp>
      <p:sp>
        <p:nvSpPr>
          <p:cNvPr id="229" name="Google Shape;229;p41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 Factor</a:t>
            </a:r>
            <a:endParaRPr/>
          </a:p>
        </p:txBody>
      </p:sp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25" y="2973550"/>
            <a:ext cx="2892400" cy="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425" y="1347625"/>
            <a:ext cx="5137300" cy="30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Tufte’s “Non-Lying” Alternative</a:t>
            </a:r>
            <a:endParaRPr b="0" sz="1900"/>
          </a:p>
        </p:txBody>
      </p:sp>
      <p:sp>
        <p:nvSpPr>
          <p:cNvPr id="237" name="Google Shape;237;p42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Integrity</a:t>
            </a:r>
            <a:endParaRPr/>
          </a:p>
        </p:txBody>
      </p:sp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350" y="835076"/>
            <a:ext cx="3804950" cy="42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204075" y="1308175"/>
            <a:ext cx="8692500" cy="326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Graphical</a:t>
            </a:r>
            <a:r>
              <a:rPr lang="en" sz="2000"/>
              <a:t> Practice</a:t>
            </a:r>
            <a:r>
              <a:rPr b="0" lang="en" sz="2000"/>
              <a:t> </a:t>
            </a:r>
            <a:endParaRPr b="0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Graphical Excellence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Graphical Integrity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Sources of Graphical Integrity and Sophistication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Theory of Data Graphics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Data-Ink and Graphical Redesign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Charijunk: Vibrations, Grids, and Ducks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Data-Ink Maximization and Graphical Design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Multifunctioning Graphical Elements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 Density and Small Multiples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Aesthetics and Technique in Data Graphical Design</a:t>
            </a:r>
            <a:endParaRPr sz="18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Principles of Graphical Integrity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3) </a:t>
            </a:r>
            <a:r>
              <a:rPr b="0" lang="en" sz="1900"/>
              <a:t>Show data variation, not design variation</a:t>
            </a:r>
            <a:endParaRPr b="0" sz="1900"/>
          </a:p>
        </p:txBody>
      </p:sp>
      <p:sp>
        <p:nvSpPr>
          <p:cNvPr id="244" name="Google Shape;244;p43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Integrity</a:t>
            </a:r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102" y="1457277"/>
            <a:ext cx="3529500" cy="3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idx="1" type="body"/>
          </p:nvPr>
        </p:nvSpPr>
        <p:spPr>
          <a:xfrm>
            <a:off x="204069" y="1308175"/>
            <a:ext cx="43680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Principles of Graphical Integrity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4) In time-series displays of money,  deflated and standardized units of monetary measurement are nearly always better than nominal units.</a:t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Real = Inflation-adjusted comparison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5) The number of information-carrying (variable) dimensions depicted should not exceed the number of dimensions in the data.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51" name="Google Shape;251;p44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Integrity</a:t>
            </a:r>
            <a:endParaRPr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36677"/>
            <a:ext cx="4286534" cy="28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idx="1" type="body"/>
          </p:nvPr>
        </p:nvSpPr>
        <p:spPr>
          <a:xfrm>
            <a:off x="204069" y="1308175"/>
            <a:ext cx="43680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900"/>
              <a:t>Principles of Graphical Integrity</a:t>
            </a:r>
            <a:endParaRPr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6</a:t>
            </a:r>
            <a:r>
              <a:rPr b="0" lang="en" sz="1900"/>
              <a:t>) </a:t>
            </a:r>
            <a:r>
              <a:rPr b="0" lang="en" sz="1900"/>
              <a:t>Graphics must not quote data out of context.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58" name="Google Shape;258;p45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Integrity</a:t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3">
            <a:alphaModFix/>
          </a:blip>
          <a:srcRect b="13975" l="0" r="0" t="32312"/>
          <a:stretch/>
        </p:blipFill>
        <p:spPr>
          <a:xfrm>
            <a:off x="708850" y="2367250"/>
            <a:ext cx="7570350" cy="22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900"/>
              <a:t>Why do artists in major newspaper and magazines misrepresent data or “lie”?</a:t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Professional artist lacks the required quantitative skills.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Belief that statistical data is “boring” leading to exaggeration of data. 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Belief that graphics are only for unsophisticated readers.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6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Sources of Graphical Integrity and Sophistication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950" y="2643075"/>
            <a:ext cx="5813505" cy="25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Over-decorated and simplistic designs.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Use of tiny data sets.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Discrepancies in information communicated leading to “big lies”.</a:t>
            </a:r>
            <a:endParaRPr b="0" sz="1900"/>
          </a:p>
        </p:txBody>
      </p:sp>
      <p:sp>
        <p:nvSpPr>
          <p:cNvPr id="272" name="Google Shape;272;p47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consequences….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7"/>
          <p:cNvSpPr txBox="1"/>
          <p:nvPr/>
        </p:nvSpPr>
        <p:spPr>
          <a:xfrm>
            <a:off x="4212700" y="2747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Use of Bivariate data in a univariate         design to avoid the finer details of a scatter plot.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449" y="2268700"/>
            <a:ext cx="2815150" cy="27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863700" y="2233375"/>
            <a:ext cx="7416600" cy="111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Everyone spoke of an information overload, but what there was in fact was a non-information overload.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200"/>
              <a:t>Richard Saul Wurman, What-If, Could-Be (Philadelphia, 1976)</a:t>
            </a:r>
            <a:endParaRPr b="0" sz="12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8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Data Graphics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204075" y="1308170"/>
            <a:ext cx="8692500" cy="36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Above all else show the data.</a:t>
            </a:r>
            <a:endParaRPr b="0" sz="19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86" name="Google Shape;286;p49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Data-Ink and Graphical Redesign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575" y="1812269"/>
            <a:ext cx="3808701" cy="271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4" y="1818874"/>
            <a:ext cx="3808700" cy="27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9"/>
          <p:cNvSpPr txBox="1"/>
          <p:nvPr/>
        </p:nvSpPr>
        <p:spPr>
          <a:xfrm>
            <a:off x="6401225" y="4604700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290" name="Google Shape;290;p49"/>
          <p:cNvSpPr txBox="1"/>
          <p:nvPr/>
        </p:nvSpPr>
        <p:spPr>
          <a:xfrm>
            <a:off x="2251925" y="46624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204075" y="1308170"/>
            <a:ext cx="8692500" cy="65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Maximize the data-ink ratio, within reason.</a:t>
            </a:r>
            <a:endParaRPr b="0"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0" i="1" lang="en" sz="1600"/>
              <a:t>Data-ink ratio = data-ink / total ink used to print the graphic</a:t>
            </a:r>
            <a:endParaRPr b="0" i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</a:pPr>
            <a:r>
              <a:rPr lang="en" sz="1600"/>
              <a:t>Erase non-data-ink, within reason.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</a:pPr>
            <a:r>
              <a:rPr lang="en" sz="1600"/>
              <a:t>Erase redundant data-ink, within reason.</a:t>
            </a:r>
            <a:endParaRPr sz="1600"/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296" name="Google Shape;296;p50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Data-Ink and Graphical Redesign</a:t>
            </a:r>
            <a:endParaRPr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950" y="2523438"/>
            <a:ext cx="2610388" cy="20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100" y="2409275"/>
            <a:ext cx="2540050" cy="23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 txBox="1"/>
          <p:nvPr/>
        </p:nvSpPr>
        <p:spPr>
          <a:xfrm>
            <a:off x="5548450" y="459312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00" name="Google Shape;300;p50"/>
          <p:cNvSpPr txBox="1"/>
          <p:nvPr/>
        </p:nvSpPr>
        <p:spPr>
          <a:xfrm>
            <a:off x="2592263" y="46624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Vibrations (moire effects)</a:t>
            </a:r>
            <a:endParaRPr b="0" sz="19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1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Chartjunk: Vibrations, Grids, and</a:t>
            </a:r>
            <a:r>
              <a:rPr b="0" lang="en" sz="2400">
                <a:solidFill>
                  <a:schemeClr val="dk1"/>
                </a:solidFill>
              </a:rPr>
              <a:t> </a:t>
            </a:r>
            <a:r>
              <a:rPr lang="en" sz="2400"/>
              <a:t>Ducks</a:t>
            </a:r>
            <a:endParaRPr sz="2400"/>
          </a:p>
        </p:txBody>
      </p:sp>
      <p:pic>
        <p:nvPicPr>
          <p:cNvPr id="307" name="Google Shape;3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825" y="1682950"/>
            <a:ext cx="4340300" cy="30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1"/>
          <p:cNvSpPr txBox="1"/>
          <p:nvPr/>
        </p:nvSpPr>
        <p:spPr>
          <a:xfrm>
            <a:off x="5703525" y="4710450"/>
            <a:ext cx="180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B</a:t>
            </a:r>
            <a:r>
              <a:rPr b="1" lang="en">
                <a:solidFill>
                  <a:srgbClr val="FF0000"/>
                </a:solidFill>
              </a:rPr>
              <a:t>ad Data Graphics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09" name="Google Shape;3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50" y="1843225"/>
            <a:ext cx="3629576" cy="26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204075" y="1308170"/>
            <a:ext cx="8692500" cy="44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Grids</a:t>
            </a:r>
            <a:endParaRPr b="0" sz="19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2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Chartjunk: Vibrations, Grids, and</a:t>
            </a:r>
            <a:r>
              <a:rPr b="0" lang="en" sz="2400">
                <a:solidFill>
                  <a:schemeClr val="dk1"/>
                </a:solidFill>
              </a:rPr>
              <a:t> </a:t>
            </a:r>
            <a:r>
              <a:rPr lang="en" sz="2400"/>
              <a:t>Ducks</a:t>
            </a:r>
            <a:endParaRPr sz="2400"/>
          </a:p>
        </p:txBody>
      </p:sp>
      <p:pic>
        <p:nvPicPr>
          <p:cNvPr id="316" name="Google Shape;3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475" y="1873575"/>
            <a:ext cx="3117900" cy="2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025" y="1748575"/>
            <a:ext cx="3051075" cy="262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2"/>
          <p:cNvSpPr txBox="1"/>
          <p:nvPr/>
        </p:nvSpPr>
        <p:spPr>
          <a:xfrm>
            <a:off x="6087725" y="437012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19" name="Google Shape;319;p52"/>
          <p:cNvSpPr txBox="1"/>
          <p:nvPr/>
        </p:nvSpPr>
        <p:spPr>
          <a:xfrm>
            <a:off x="2579700" y="4473000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800"/>
              <a:t>Guidelines</a:t>
            </a:r>
            <a:endParaRPr b="0" sz="1800"/>
          </a:p>
          <a:p>
            <a:pPr indent="-342900" lvl="0" marL="457200" rtl="0" algn="l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Show the data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Induce the viewer to think about substance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Avoid distorting data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Present many numbers in a small space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Make large data sets coherent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Encourage visual comparisons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Reveal data at multiple levels of detail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Serve a clear purpose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0" lang="en" sz="1800"/>
              <a:t>Integrate closely with text descriptions</a:t>
            </a:r>
            <a:endParaRPr b="0" sz="1800"/>
          </a:p>
        </p:txBody>
      </p:sp>
      <p:sp>
        <p:nvSpPr>
          <p:cNvPr id="119" name="Google Shape;119;p26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Excellence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204075" y="1308170"/>
            <a:ext cx="8692500" cy="44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Grids</a:t>
            </a:r>
            <a:endParaRPr b="0" sz="19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Chartjunk: Vibrations, Grids, and</a:t>
            </a:r>
            <a:r>
              <a:rPr b="0" lang="en" sz="2400">
                <a:solidFill>
                  <a:schemeClr val="dk1"/>
                </a:solidFill>
              </a:rPr>
              <a:t> </a:t>
            </a:r>
            <a:r>
              <a:rPr lang="en" sz="2400"/>
              <a:t>Ducks</a:t>
            </a:r>
            <a:endParaRPr sz="2400"/>
          </a:p>
        </p:txBody>
      </p:sp>
      <p:sp>
        <p:nvSpPr>
          <p:cNvPr id="326" name="Google Shape;326;p53"/>
          <p:cNvSpPr txBox="1"/>
          <p:nvPr/>
        </p:nvSpPr>
        <p:spPr>
          <a:xfrm>
            <a:off x="6535825" y="421712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27" name="Google Shape;327;p53"/>
          <p:cNvSpPr txBox="1"/>
          <p:nvPr/>
        </p:nvSpPr>
        <p:spPr>
          <a:xfrm>
            <a:off x="2166800" y="42933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00" y="1748570"/>
            <a:ext cx="4438695" cy="241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70" y="1815595"/>
            <a:ext cx="4248106" cy="226565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3"/>
          <p:cNvSpPr txBox="1"/>
          <p:nvPr/>
        </p:nvSpPr>
        <p:spPr>
          <a:xfrm>
            <a:off x="2688325" y="2600900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204075" y="1308170"/>
            <a:ext cx="8692500" cy="440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Ducks (Self-Promoting Graphics)</a:t>
            </a:r>
            <a:endParaRPr b="0" sz="19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4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Chartjunk: Vibrations, Grids, and</a:t>
            </a:r>
            <a:r>
              <a:rPr b="0" lang="en" sz="2400">
                <a:solidFill>
                  <a:schemeClr val="dk1"/>
                </a:solidFill>
              </a:rPr>
              <a:t> </a:t>
            </a:r>
            <a:r>
              <a:rPr lang="en" sz="2400"/>
              <a:t>Ducks</a:t>
            </a:r>
            <a:endParaRPr sz="2400"/>
          </a:p>
        </p:txBody>
      </p:sp>
      <p:sp>
        <p:nvSpPr>
          <p:cNvPr id="337" name="Google Shape;337;p54"/>
          <p:cNvSpPr txBox="1"/>
          <p:nvPr/>
        </p:nvSpPr>
        <p:spPr>
          <a:xfrm>
            <a:off x="2688325" y="2600900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50" y="1973795"/>
            <a:ext cx="3491700" cy="262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00" y="2038575"/>
            <a:ext cx="3212051" cy="26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Data-Ink Maximization and Graphical Design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45" name="Google Shape;345;p55"/>
          <p:cNvSpPr txBox="1"/>
          <p:nvPr/>
        </p:nvSpPr>
        <p:spPr>
          <a:xfrm>
            <a:off x="2688325" y="2600900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75" y="2892300"/>
            <a:ext cx="2257825" cy="17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50" y="1153725"/>
            <a:ext cx="2178250" cy="1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3165425" y="3521900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49" name="Google Shape;349;p55"/>
          <p:cNvSpPr txBox="1"/>
          <p:nvPr/>
        </p:nvSpPr>
        <p:spPr>
          <a:xfrm>
            <a:off x="3165425" y="18526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  <p:cxnSp>
        <p:nvCxnSpPr>
          <p:cNvPr id="350" name="Google Shape;350;p55"/>
          <p:cNvCxnSpPr/>
          <p:nvPr/>
        </p:nvCxnSpPr>
        <p:spPr>
          <a:xfrm flipH="1">
            <a:off x="4283925" y="1282250"/>
            <a:ext cx="7200" cy="3504300"/>
          </a:xfrm>
          <a:prstGeom prst="straightConnector1">
            <a:avLst/>
          </a:prstGeom>
          <a:noFill/>
          <a:ln cap="flat" cmpd="sng" w="9525">
            <a:solidFill>
              <a:srgbClr val="F665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1" name="Google Shape;35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7700" y="2951725"/>
            <a:ext cx="1994725" cy="16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0275" y="1153725"/>
            <a:ext cx="2510725" cy="17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5"/>
          <p:cNvSpPr txBox="1"/>
          <p:nvPr/>
        </p:nvSpPr>
        <p:spPr>
          <a:xfrm>
            <a:off x="7452075" y="351652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54" name="Google Shape;354;p55"/>
          <p:cNvSpPr txBox="1"/>
          <p:nvPr/>
        </p:nvSpPr>
        <p:spPr>
          <a:xfrm>
            <a:off x="7502925" y="18526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  <p:sp>
        <p:nvSpPr>
          <p:cNvPr id="355" name="Google Shape;355;p55"/>
          <p:cNvSpPr txBox="1"/>
          <p:nvPr/>
        </p:nvSpPr>
        <p:spPr>
          <a:xfrm>
            <a:off x="1267650" y="4620125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</a:t>
            </a:r>
            <a:endParaRPr/>
          </a:p>
        </p:txBody>
      </p:sp>
      <p:sp>
        <p:nvSpPr>
          <p:cNvPr id="356" name="Google Shape;356;p55"/>
          <p:cNvSpPr txBox="1"/>
          <p:nvPr/>
        </p:nvSpPr>
        <p:spPr>
          <a:xfrm>
            <a:off x="5340588" y="4620125"/>
            <a:ext cx="16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Notched </a:t>
            </a:r>
            <a:r>
              <a:rPr lang="en"/>
              <a:t>Box Plot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Data-Ink Maximization and Graphical Design</a:t>
            </a:r>
            <a:endParaRPr b="0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2" name="Google Shape;362;p56"/>
          <p:cNvSpPr txBox="1"/>
          <p:nvPr/>
        </p:nvSpPr>
        <p:spPr>
          <a:xfrm>
            <a:off x="2688325" y="2600900"/>
            <a:ext cx="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3165425" y="3521900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3216275" y="18526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  <p:cxnSp>
        <p:nvCxnSpPr>
          <p:cNvPr id="365" name="Google Shape;365;p56"/>
          <p:cNvCxnSpPr/>
          <p:nvPr/>
        </p:nvCxnSpPr>
        <p:spPr>
          <a:xfrm flipH="1">
            <a:off x="4283925" y="1282250"/>
            <a:ext cx="7200" cy="3504300"/>
          </a:xfrm>
          <a:prstGeom prst="straightConnector1">
            <a:avLst/>
          </a:prstGeom>
          <a:noFill/>
          <a:ln cap="flat" cmpd="sng" w="9525">
            <a:solidFill>
              <a:srgbClr val="F665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6"/>
          <p:cNvSpPr txBox="1"/>
          <p:nvPr/>
        </p:nvSpPr>
        <p:spPr>
          <a:xfrm>
            <a:off x="7452075" y="351652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367" name="Google Shape;367;p56"/>
          <p:cNvSpPr txBox="1"/>
          <p:nvPr/>
        </p:nvSpPr>
        <p:spPr>
          <a:xfrm>
            <a:off x="7502925" y="185262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  <p:sp>
        <p:nvSpPr>
          <p:cNvPr id="368" name="Google Shape;368;p56"/>
          <p:cNvSpPr txBox="1"/>
          <p:nvPr/>
        </p:nvSpPr>
        <p:spPr>
          <a:xfrm>
            <a:off x="825188" y="4509750"/>
            <a:ext cx="194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 / Bar Chart</a:t>
            </a:r>
            <a:endParaRPr/>
          </a:p>
        </p:txBody>
      </p:sp>
      <p:sp>
        <p:nvSpPr>
          <p:cNvPr id="369" name="Google Shape;369;p56"/>
          <p:cNvSpPr txBox="1"/>
          <p:nvPr/>
        </p:nvSpPr>
        <p:spPr>
          <a:xfrm>
            <a:off x="5368558" y="4509750"/>
            <a:ext cx="11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</a:t>
            </a:r>
            <a:endParaRPr/>
          </a:p>
        </p:txBody>
      </p:sp>
      <p:pic>
        <p:nvPicPr>
          <p:cNvPr id="370" name="Google Shape;3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125" y="2926776"/>
            <a:ext cx="2418285" cy="15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137" y="1202292"/>
            <a:ext cx="2493325" cy="163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63" y="2943885"/>
            <a:ext cx="2374775" cy="15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825" y="1330175"/>
            <a:ext cx="2206800" cy="14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idx="1" type="body"/>
          </p:nvPr>
        </p:nvSpPr>
        <p:spPr>
          <a:xfrm>
            <a:off x="204075" y="1308169"/>
            <a:ext cx="8692500" cy="2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Data-Based Grids</a:t>
            </a:r>
            <a:endParaRPr b="0" sz="1800"/>
          </a:p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Multifunctioning Graphical Elements</a:t>
            </a:r>
            <a:endParaRPr b="0"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63" y="2012194"/>
            <a:ext cx="3609975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500" y="1191625"/>
            <a:ext cx="3130874" cy="37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idx="1" type="body"/>
          </p:nvPr>
        </p:nvSpPr>
        <p:spPr>
          <a:xfrm>
            <a:off x="204075" y="1308169"/>
            <a:ext cx="8692500" cy="29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Double-Functioning Labels</a:t>
            </a:r>
            <a:endParaRPr b="0" sz="1800"/>
          </a:p>
        </p:txBody>
      </p:sp>
      <p:sp>
        <p:nvSpPr>
          <p:cNvPr id="387" name="Google Shape;387;p58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Multifunctioning Graphical Elements</a:t>
            </a:r>
            <a:endParaRPr/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19" y="3051975"/>
            <a:ext cx="3475837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00" y="2052525"/>
            <a:ext cx="3696526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826" y="1478319"/>
            <a:ext cx="4636558" cy="323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data density = number of entries in data matrix / area of data graphic</a:t>
            </a:r>
            <a:endParaRPr b="0" sz="1800"/>
          </a:p>
        </p:txBody>
      </p:sp>
      <p:sp>
        <p:nvSpPr>
          <p:cNvPr id="396" name="Google Shape;396;p59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Density and Small Multiples</a:t>
            </a:r>
            <a:endParaRPr/>
          </a:p>
        </p:txBody>
      </p:sp>
      <p:pic>
        <p:nvPicPr>
          <p:cNvPr id="397" name="Google Shape;3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650" y="1807825"/>
            <a:ext cx="1876626" cy="282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925" y="2158898"/>
            <a:ext cx="4553075" cy="19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9"/>
          <p:cNvSpPr txBox="1"/>
          <p:nvPr/>
        </p:nvSpPr>
        <p:spPr>
          <a:xfrm>
            <a:off x="6038750" y="4600975"/>
            <a:ext cx="473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6"/>
                </a:solidFill>
              </a:rPr>
              <a:t>✔</a:t>
            </a:r>
            <a:endParaRPr/>
          </a:p>
        </p:txBody>
      </p:sp>
      <p:sp>
        <p:nvSpPr>
          <p:cNvPr id="400" name="Google Shape;400;p59"/>
          <p:cNvSpPr txBox="1"/>
          <p:nvPr/>
        </p:nvSpPr>
        <p:spPr>
          <a:xfrm>
            <a:off x="2152100" y="4670275"/>
            <a:ext cx="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❌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0"/>
          <p:cNvSpPr txBox="1"/>
          <p:nvPr>
            <p:ph idx="1" type="body"/>
          </p:nvPr>
        </p:nvSpPr>
        <p:spPr>
          <a:xfrm>
            <a:off x="204075" y="1308170"/>
            <a:ext cx="8692500" cy="62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Small multiples</a:t>
            </a:r>
            <a:endParaRPr b="0" sz="1800"/>
          </a:p>
        </p:txBody>
      </p:sp>
      <p:sp>
        <p:nvSpPr>
          <p:cNvPr id="406" name="Google Shape;406;p60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 Density and Small Multiples</a:t>
            </a:r>
            <a:endParaRPr/>
          </a:p>
        </p:txBody>
      </p:sp>
      <p:pic>
        <p:nvPicPr>
          <p:cNvPr id="407" name="Google Shape;407;p60"/>
          <p:cNvPicPr preferRelativeResize="0"/>
          <p:nvPr/>
        </p:nvPicPr>
        <p:blipFill rotWithShape="1">
          <a:blip r:embed="rId3">
            <a:alphaModFix/>
          </a:blip>
          <a:srcRect b="0" l="0" r="0" t="5767"/>
          <a:stretch/>
        </p:blipFill>
        <p:spPr>
          <a:xfrm>
            <a:off x="4822950" y="2586113"/>
            <a:ext cx="4073626" cy="14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25" y="1645851"/>
            <a:ext cx="3392351" cy="3315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 txBox="1"/>
          <p:nvPr>
            <p:ph idx="1" type="body"/>
          </p:nvPr>
        </p:nvSpPr>
        <p:spPr>
          <a:xfrm>
            <a:off x="204075" y="1308170"/>
            <a:ext cx="8692500" cy="60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Graphical elegance is often found in simplicity of design and complexity of data.</a:t>
            </a:r>
            <a:endParaRPr sz="18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4" name="Google Shape;414;p61"/>
          <p:cNvSpPr txBox="1"/>
          <p:nvPr>
            <p:ph type="title"/>
          </p:nvPr>
        </p:nvSpPr>
        <p:spPr>
          <a:xfrm>
            <a:off x="204076" y="718850"/>
            <a:ext cx="86259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Aesthetics and Technique in Data Graphical Design</a:t>
            </a:r>
            <a:endParaRPr/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450" y="1683901"/>
            <a:ext cx="2280925" cy="34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850" y="1908775"/>
            <a:ext cx="3365975" cy="16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850" y="3667500"/>
            <a:ext cx="327125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idx="1" type="body"/>
          </p:nvPr>
        </p:nvSpPr>
        <p:spPr>
          <a:xfrm>
            <a:off x="204075" y="1308170"/>
            <a:ext cx="8692500" cy="60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Golden Rectangle: the smaller is to the greater part as the greater is to the whole</a:t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The nice geometry of the Golden Rectangle is not unique.</a:t>
            </a:r>
            <a:endParaRPr sz="18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3" name="Google Shape;423;p62"/>
          <p:cNvSpPr txBox="1"/>
          <p:nvPr>
            <p:ph type="title"/>
          </p:nvPr>
        </p:nvSpPr>
        <p:spPr>
          <a:xfrm>
            <a:off x="204076" y="718850"/>
            <a:ext cx="86259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Aesthetics and Technique in Data Graphical Design</a:t>
            </a:r>
            <a:endParaRPr/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575" y="2085070"/>
            <a:ext cx="11334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2"/>
          <p:cNvPicPr preferRelativeResize="0"/>
          <p:nvPr/>
        </p:nvPicPr>
        <p:blipFill rotWithShape="1">
          <a:blip r:embed="rId4">
            <a:alphaModFix/>
          </a:blip>
          <a:srcRect b="0" l="2969" r="0" t="0"/>
          <a:stretch/>
        </p:blipFill>
        <p:spPr>
          <a:xfrm>
            <a:off x="4426000" y="1769975"/>
            <a:ext cx="21626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1975" y="3902350"/>
            <a:ext cx="407670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Anscombe’s Quartet</a:t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0" l="0" r="39929" t="0"/>
          <a:stretch/>
        </p:blipFill>
        <p:spPr>
          <a:xfrm>
            <a:off x="4689450" y="1241150"/>
            <a:ext cx="4017750" cy="22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7"/>
          <p:cNvSpPr txBox="1"/>
          <p:nvPr/>
        </p:nvSpPr>
        <p:spPr>
          <a:xfrm>
            <a:off x="359425" y="1341038"/>
            <a:ext cx="713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Described by the same Linear Model</a:t>
            </a:r>
            <a:endParaRPr sz="1900"/>
          </a:p>
        </p:txBody>
      </p:sp>
      <p:pic>
        <p:nvPicPr>
          <p:cNvPr id="127" name="Google Shape;1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650" y="3258950"/>
            <a:ext cx="2623350" cy="18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50" y="1917950"/>
            <a:ext cx="4136400" cy="28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Not to rely on any of the doctrines that professional artists might believe about graphics.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Not allowing artists/illustrators to control and design statistical graphs by themselves. Substantive and quantitative expertise is also important (not only artistic) if both statistical integrity and graphical sophistication is to be achieved. </a:t>
            </a:r>
            <a:endParaRPr b="0" sz="1900"/>
          </a:p>
        </p:txBody>
      </p:sp>
      <p:sp>
        <p:nvSpPr>
          <p:cNvPr id="432" name="Google Shape;432;p63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4"/>
          <p:cNvPicPr preferRelativeResize="0"/>
          <p:nvPr/>
        </p:nvPicPr>
        <p:blipFill rotWithShape="1">
          <a:blip r:embed="rId3">
            <a:alphaModFix/>
          </a:blip>
          <a:srcRect b="10434" l="0" r="0" t="0"/>
          <a:stretch/>
        </p:blipFill>
        <p:spPr>
          <a:xfrm>
            <a:off x="2496350" y="1100488"/>
            <a:ext cx="4151299" cy="29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757800" y="1599575"/>
            <a:ext cx="3773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Outliers can be spotted easily </a:t>
            </a:r>
            <a:endParaRPr b="0" sz="1900"/>
          </a:p>
        </p:txBody>
      </p:sp>
      <p:sp>
        <p:nvSpPr>
          <p:cNvPr id="134" name="Google Shape;134;p28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Display of Data</a:t>
            </a:r>
            <a:endParaRPr/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00" y="2195625"/>
            <a:ext cx="3190850" cy="240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750" y="1342875"/>
            <a:ext cx="3376876" cy="260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5356888" y="4148675"/>
            <a:ext cx="3132600" cy="44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Data should be reasonable</a:t>
            </a:r>
            <a:endParaRPr b="0" sz="1900"/>
          </a:p>
        </p:txBody>
      </p:sp>
      <p:cxnSp>
        <p:nvCxnSpPr>
          <p:cNvPr id="138" name="Google Shape;138;p28"/>
          <p:cNvCxnSpPr/>
          <p:nvPr/>
        </p:nvCxnSpPr>
        <p:spPr>
          <a:xfrm>
            <a:off x="4645425" y="1342875"/>
            <a:ext cx="14700" cy="3173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" type="body"/>
          </p:nvPr>
        </p:nvSpPr>
        <p:spPr>
          <a:xfrm>
            <a:off x="204075" y="1308177"/>
            <a:ext cx="8692500" cy="3653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Fundamental Graphic Designs:</a:t>
            </a:r>
            <a:endParaRPr b="0" sz="1900"/>
          </a:p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Data Maps: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0" lang="en" sz="1900"/>
              <a:t>Spatial distribution of additional information over a geographical diagram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T</a:t>
            </a:r>
            <a:r>
              <a:rPr lang="en" sz="1900"/>
              <a:t>ime Series:</a:t>
            </a:r>
            <a:r>
              <a:rPr b="0" lang="en" sz="1900"/>
              <a:t> </a:t>
            </a:r>
            <a:endParaRPr b="0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0" lang="en" sz="1900"/>
              <a:t>Data is plotted over a period of time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Space-Time Narrative Designs:</a:t>
            </a:r>
            <a:r>
              <a:rPr b="0" lang="en" sz="1900"/>
              <a:t> </a:t>
            </a:r>
            <a:endParaRPr b="0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0" lang="en" sz="1900"/>
              <a:t>Data is plotted over space and time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lang="en" sz="1900"/>
              <a:t>Relational Graphics:</a:t>
            </a:r>
            <a:r>
              <a:rPr b="0" lang="en" sz="1900"/>
              <a:t> </a:t>
            </a:r>
            <a:endParaRPr b="0"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b="0" lang="en" sz="1900"/>
              <a:t>Displays the relationship between multiple data aspects</a:t>
            </a:r>
            <a:endParaRPr b="0" sz="1900"/>
          </a:p>
        </p:txBody>
      </p:sp>
      <p:sp>
        <p:nvSpPr>
          <p:cNvPr id="144" name="Google Shape;144;p29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Excellence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Age-adjusted death rates by cancer type for USA counties</a:t>
            </a:r>
            <a:endParaRPr b="0" sz="1900"/>
          </a:p>
        </p:txBody>
      </p:sp>
      <p:sp>
        <p:nvSpPr>
          <p:cNvPr id="150" name="Google Shape;150;p30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Maps</a:t>
            </a:r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425" y="2222521"/>
            <a:ext cx="4650150" cy="273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95425"/>
            <a:ext cx="4650149" cy="28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2647" y="644475"/>
            <a:ext cx="1726900" cy="19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50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One of the first data maps</a:t>
            </a:r>
            <a:endParaRPr b="0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▪"/>
            </a:pPr>
            <a:r>
              <a:rPr b="0" lang="en" sz="1900"/>
              <a:t>Edmond Halley’s Map (1686) represents trade winds and monsoon</a:t>
            </a:r>
            <a:endParaRPr b="0" sz="1900"/>
          </a:p>
        </p:txBody>
      </p:sp>
      <p:sp>
        <p:nvSpPr>
          <p:cNvPr id="159" name="Google Shape;159;p31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Maps</a:t>
            </a:r>
            <a:endParaRPr/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8" y="1971200"/>
            <a:ext cx="8984225" cy="29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idx="1" type="body"/>
          </p:nvPr>
        </p:nvSpPr>
        <p:spPr>
          <a:xfrm>
            <a:off x="204064" y="1308169"/>
            <a:ext cx="8692500" cy="282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The sharp end of each stroke represents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1900"/>
              <a:t>the direction from where the wind 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900"/>
              <a:t>continually comes</a:t>
            </a:r>
            <a:endParaRPr b="0" sz="19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0" sz="1900"/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>
            <a:off x="204064" y="718839"/>
            <a:ext cx="7766700" cy="52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Maps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329" y="718850"/>
            <a:ext cx="4358371" cy="4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IT">
  <a:themeElements>
    <a:clrScheme name="RIT">
      <a:dk1>
        <a:srgbClr val="000000"/>
      </a:dk1>
      <a:lt1>
        <a:srgbClr val="FFFFFF"/>
      </a:lt1>
      <a:dk2>
        <a:srgbClr val="6F706F"/>
      </a:dk2>
      <a:lt2>
        <a:srgbClr val="E7E6E6"/>
      </a:lt2>
      <a:accent1>
        <a:srgbClr val="F66900"/>
      </a:accent1>
      <a:accent2>
        <a:srgbClr val="F6BD00"/>
      </a:accent2>
      <a:accent3>
        <a:srgbClr val="C4D500"/>
      </a:accent3>
      <a:accent4>
        <a:srgbClr val="009CBD"/>
      </a:accent4>
      <a:accent5>
        <a:srgbClr val="7D54C7"/>
      </a:accent5>
      <a:accent6>
        <a:srgbClr val="70AD47"/>
      </a:accent6>
      <a:hlink>
        <a:srgbClr val="D64900"/>
      </a:hlink>
      <a:folHlink>
        <a:srgbClr val="71747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